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30"/>
  </p:notesMasterIdLst>
  <p:sldIdLst>
    <p:sldId id="256" r:id="rId5"/>
    <p:sldId id="264" r:id="rId6"/>
    <p:sldId id="265" r:id="rId7"/>
    <p:sldId id="275" r:id="rId8"/>
    <p:sldId id="276" r:id="rId9"/>
    <p:sldId id="277" r:id="rId10"/>
    <p:sldId id="281" r:id="rId11"/>
    <p:sldId id="278" r:id="rId12"/>
    <p:sldId id="282" r:id="rId13"/>
    <p:sldId id="279" r:id="rId14"/>
    <p:sldId id="283" r:id="rId15"/>
    <p:sldId id="284" r:id="rId16"/>
    <p:sldId id="274" r:id="rId17"/>
    <p:sldId id="268" r:id="rId18"/>
    <p:sldId id="266" r:id="rId19"/>
    <p:sldId id="257" r:id="rId20"/>
    <p:sldId id="267" r:id="rId21"/>
    <p:sldId id="285" r:id="rId22"/>
    <p:sldId id="259" r:id="rId23"/>
    <p:sldId id="280" r:id="rId24"/>
    <p:sldId id="286" r:id="rId25"/>
    <p:sldId id="270" r:id="rId26"/>
    <p:sldId id="272" r:id="rId27"/>
    <p:sldId id="263" r:id="rId28"/>
    <p:sldId id="273" r:id="rId29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BBA8C-DBF4-41BE-B52D-F9A5FAB2C848}" v="563" dt="2024-05-14T01:45:48.629"/>
    <p1510:client id="{EB834E13-36B2-49D5-AA3D-3557AAD1992D}" v="682" dt="2024-05-14T07:45:0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E1522-98F0-4ACE-86A9-06000167B2CA}" type="datetimeFigureOut">
              <a:rPr lang="fr-CA" smtClean="0"/>
              <a:t>2024-05-14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8E9C-112A-45A9-94ED-B7B746C2F6A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56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Mettre photo </a:t>
            </a:r>
            <a:r>
              <a:rPr lang="fr-CA" err="1"/>
              <a:t>LTSpice</a:t>
            </a:r>
            <a:r>
              <a:rPr lang="fr-CA"/>
              <a:t> du circuit modifié avec VS sans R11</a:t>
            </a:r>
          </a:p>
          <a:p>
            <a:r>
              <a:rPr lang="fr-CA"/>
              <a:t>Justification de la présence de R11 et explication du comportement</a:t>
            </a:r>
          </a:p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8E9C-112A-45A9-94ED-B7B746C2F6AF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011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672064" y="1196752"/>
            <a:ext cx="5088565" cy="2520280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6672625" y="4389107"/>
            <a:ext cx="5088004" cy="1344149"/>
          </a:xfrm>
        </p:spPr>
        <p:txBody>
          <a:bodyPr/>
          <a:lstStyle>
            <a:lvl1pPr marL="0" indent="0">
              <a:spcBef>
                <a:spcPts val="667"/>
              </a:spcBef>
              <a:buFontTx/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304784" indent="0">
              <a:buFontTx/>
              <a:buNone/>
              <a:defRPr>
                <a:solidFill>
                  <a:srgbClr val="FFFFFF"/>
                </a:solidFill>
              </a:defRPr>
            </a:lvl2pPr>
            <a:lvl3pPr marL="670950" indent="0">
              <a:buFontTx/>
              <a:buNone/>
              <a:defRPr>
                <a:solidFill>
                  <a:srgbClr val="FFFFFF"/>
                </a:solidFill>
              </a:defRPr>
            </a:lvl3pPr>
            <a:lvl4pPr marL="952452" indent="0">
              <a:buFontTx/>
              <a:buNone/>
              <a:defRPr>
                <a:solidFill>
                  <a:srgbClr val="FFFFFF"/>
                </a:solidFill>
              </a:defRPr>
            </a:lvl4pPr>
            <a:lvl5pPr marL="1257237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/>
        </p:nvSpPr>
        <p:spPr>
          <a:xfrm>
            <a:off x="320149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GEL651-GEL655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24459" y="6210249"/>
            <a:ext cx="1760757" cy="4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8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10290"/>
            <a:ext cx="11232819" cy="431498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3522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10290"/>
            <a:ext cx="11232819" cy="43149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4864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10290"/>
            <a:ext cx="9313035" cy="431498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24459" y="1610290"/>
            <a:ext cx="1967541" cy="1434668"/>
          </a:xfrm>
          <a:noFill/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39391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623392" y="1608237"/>
            <a:ext cx="7488832" cy="431704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8742989" y="1895595"/>
            <a:ext cx="2825619" cy="1611487"/>
          </a:xfrm>
        </p:spPr>
        <p:txBody>
          <a:bodyPr>
            <a:noAutofit/>
          </a:bodyPr>
          <a:lstStyle>
            <a:lvl1pPr marL="0" indent="0">
              <a:spcBef>
                <a:spcPts val="1067"/>
              </a:spcBef>
              <a:buNone/>
              <a:defRPr sz="2933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55819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5556" y="6041361"/>
            <a:ext cx="683339" cy="365125"/>
          </a:xfrm>
        </p:spPr>
        <p:txBody>
          <a:bodyPr/>
          <a:lstStyle/>
          <a:p>
            <a:fld id="{35747434-7036-48DB-A148-6B3D8EE75CD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4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8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805" y="4057"/>
            <a:ext cx="12188387" cy="68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7382" y="644691"/>
            <a:ext cx="7680852" cy="1944216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528170" y="3429000"/>
            <a:ext cx="4895327" cy="2112235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24459" y="6210248"/>
            <a:ext cx="1760757" cy="4044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/>
        </p:nvSpPr>
        <p:spPr>
          <a:xfrm>
            <a:off x="527381" y="6339063"/>
            <a:ext cx="4608083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69240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806" y="0"/>
            <a:ext cx="12188385" cy="59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84032" y="260648"/>
            <a:ext cx="2496277" cy="1944216"/>
          </a:xfrm>
        </p:spPr>
        <p:txBody>
          <a:bodyPr/>
          <a:lstStyle>
            <a:lvl1pPr algn="l">
              <a:defRPr sz="3867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384034" y="2104643"/>
            <a:ext cx="2659157" cy="844304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/>
        </p:nvSpPr>
        <p:spPr>
          <a:xfrm>
            <a:off x="23934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165422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2001" cy="5975349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51584" y="1196752"/>
            <a:ext cx="6912768" cy="1272141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351124" y="3140968"/>
            <a:ext cx="6912795" cy="2340037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/>
        </p:nvSpPr>
        <p:spPr>
          <a:xfrm>
            <a:off x="23934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412859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0"/>
            <a:ext cx="12191997" cy="5975349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35962" y="764123"/>
            <a:ext cx="9724668" cy="1080120"/>
          </a:xfrm>
        </p:spPr>
        <p:txBody>
          <a:bodyPr/>
          <a:lstStyle>
            <a:lvl1pPr algn="l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035502" y="1952715"/>
            <a:ext cx="9724705" cy="720725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5360" y="6021288"/>
            <a:ext cx="2304256" cy="57951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1" y="4428935"/>
            <a:ext cx="1779364" cy="1546415"/>
          </a:xfrm>
          <a:noFill/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61" y="2671886"/>
            <a:ext cx="1779364" cy="1546415"/>
          </a:xfrm>
          <a:noFill/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35962" y="3751931"/>
            <a:ext cx="3072341" cy="2223419"/>
          </a:xfrm>
          <a:noFill/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/>
        </p:nvSpPr>
        <p:spPr>
          <a:xfrm>
            <a:off x="239349" y="6339063"/>
            <a:ext cx="4896115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7134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35360" y="6021288"/>
            <a:ext cx="2304256" cy="57951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/>
        </p:nvSpPr>
        <p:spPr bwMode="auto">
          <a:xfrm>
            <a:off x="10032437" y="6021288"/>
            <a:ext cx="2016224" cy="6720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" y="2888940"/>
            <a:ext cx="12191999" cy="1080120"/>
          </a:xfrm>
        </p:spPr>
        <p:txBody>
          <a:bodyPr anchor="ctr" anchorCtr="0"/>
          <a:lstStyle>
            <a:lvl1pPr algn="ctr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3807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03447" y="2888940"/>
            <a:ext cx="9985109" cy="1080120"/>
          </a:xfrm>
        </p:spPr>
        <p:txBody>
          <a:bodyPr anchor="ctr" anchorCtr="0"/>
          <a:lstStyle>
            <a:lvl1pPr algn="ctr">
              <a:defRPr sz="5333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28768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55839" y="2888940"/>
            <a:ext cx="6432716" cy="1080120"/>
          </a:xfrm>
        </p:spPr>
        <p:txBody>
          <a:bodyPr anchor="ctr" anchorCtr="0"/>
          <a:lstStyle>
            <a:lvl1pPr algn="l">
              <a:defRPr sz="5333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3226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0"/>
            <a:ext cx="12192000" cy="83671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15680" y="740702"/>
            <a:ext cx="8544949" cy="2074269"/>
          </a:xfrm>
        </p:spPr>
        <p:txBody>
          <a:bodyPr/>
          <a:lstStyle>
            <a:lvl1pPr algn="l">
              <a:defRPr sz="5333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3215225" y="3068638"/>
            <a:ext cx="8544983" cy="720725"/>
          </a:xfrm>
        </p:spPr>
        <p:txBody>
          <a:bodyPr/>
          <a:lstStyle>
            <a:lvl1pPr marL="0" indent="0">
              <a:spcBef>
                <a:spcPts val="667"/>
              </a:spcBef>
              <a:buNone/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5360" y="6021288"/>
            <a:ext cx="2304256" cy="57951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2825749" cy="6858000"/>
          </a:xfrm>
          <a:prstGeom prst="rect">
            <a:avLst/>
          </a:prstGeom>
        </p:spPr>
      </p:pic>
      <p:sp>
        <p:nvSpPr>
          <p:cNvPr id="10" name="Espace réservé de l’image 13">
            <a:extLst>
              <a:ext uri="{FF2B5EF4-FFF2-40B4-BE49-F238E27FC236}">
                <a16:creationId xmlns:a16="http://schemas.microsoft.com/office/drawing/2014/main" id="{9BA42078-9637-5940-AD93-D4F935A2E1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25751" cy="2074269"/>
          </a:xfrm>
          <a:noFill/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F38AA4-658D-6C48-822D-83E9A44CBAE1}"/>
              </a:ext>
            </a:extLst>
          </p:cNvPr>
          <p:cNvSpPr txBox="1"/>
          <p:nvPr/>
        </p:nvSpPr>
        <p:spPr>
          <a:xfrm>
            <a:off x="239349" y="6072388"/>
            <a:ext cx="2400267" cy="579518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344406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850720"/>
            <a:ext cx="113292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623392" y="1610290"/>
            <a:ext cx="11329259" cy="431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960096" y="190897"/>
            <a:ext cx="4896115" cy="3590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733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733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/>
        </p:nvSpPr>
        <p:spPr>
          <a:xfrm>
            <a:off x="6960096" y="190897"/>
            <a:ext cx="4896115" cy="3590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fr-FR" sz="1733" baseline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fr-FR" sz="1733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0224459" y="6210249"/>
            <a:ext cx="1760757" cy="4044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" y="1"/>
            <a:ext cx="12191985" cy="6032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/>
        </p:nvSpPr>
        <p:spPr>
          <a:xfrm>
            <a:off x="7824192" y="235837"/>
            <a:ext cx="4128459" cy="312843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fr-FR" sz="1733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GEL651-GEL655</a:t>
            </a:r>
          </a:p>
        </p:txBody>
      </p:sp>
    </p:spTree>
    <p:extLst>
      <p:ext uri="{BB962C8B-B14F-4D97-AF65-F5344CB8AC3E}">
        <p14:creationId xmlns:p14="http://schemas.microsoft.com/office/powerpoint/2010/main" val="415948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67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733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609570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1219139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828709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2438278" algn="ctr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04784" indent="-304784" algn="l" rtl="0" eaLnBrk="1" fontAlgn="base" hangingPunct="1">
        <a:spcBef>
          <a:spcPts val="1333"/>
        </a:spcBef>
        <a:spcAft>
          <a:spcPct val="0"/>
        </a:spcAft>
        <a:buClr>
          <a:srgbClr val="00B050"/>
        </a:buClr>
        <a:buChar char="•"/>
        <a:defRPr sz="3333">
          <a:solidFill>
            <a:schemeClr val="tx1"/>
          </a:solidFill>
          <a:latin typeface="+mn-lt"/>
          <a:ea typeface="+mn-ea"/>
          <a:cs typeface="+mn-cs"/>
        </a:defRPr>
      </a:lvl1pPr>
      <a:lvl2pPr marL="668834" indent="-364050" algn="l" rtl="0" eaLnBrk="1" fontAlgn="base" hangingPunct="1">
        <a:spcBef>
          <a:spcPts val="533"/>
        </a:spcBef>
        <a:spcAft>
          <a:spcPct val="0"/>
        </a:spcAft>
        <a:buFont typeface="Lucida Grande" charset="0"/>
        <a:buChar char="-"/>
        <a:defRPr sz="3333">
          <a:solidFill>
            <a:schemeClr val="tx1"/>
          </a:solidFill>
          <a:latin typeface="+mn-lt"/>
          <a:ea typeface="+mn-ea"/>
        </a:defRPr>
      </a:lvl2pPr>
      <a:lvl3pPr marL="914354" indent="-243405" algn="l" rtl="0" eaLnBrk="1" fontAlgn="base" hangingPunct="1">
        <a:spcBef>
          <a:spcPts val="533"/>
        </a:spcBef>
        <a:spcAft>
          <a:spcPct val="0"/>
        </a:spcAft>
        <a:buFont typeface="Wingdings" charset="2"/>
        <a:buChar char="§"/>
        <a:defRPr sz="2933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19139" indent="-266687" algn="l" rtl="0" eaLnBrk="1" fontAlgn="base" hangingPunct="1">
        <a:spcBef>
          <a:spcPts val="533"/>
        </a:spcBef>
        <a:spcAft>
          <a:spcPct val="0"/>
        </a:spcAft>
        <a:buSzPct val="65000"/>
        <a:buFont typeface="Wingdings" charset="2"/>
        <a:buChar char="v"/>
        <a:defRPr sz="2933">
          <a:solidFill>
            <a:schemeClr val="tx1"/>
          </a:solidFill>
          <a:latin typeface="+mn-lt"/>
          <a:ea typeface="ヒラギノ角ゴ Pro W3" charset="-128"/>
        </a:defRPr>
      </a:lvl4pPr>
      <a:lvl5pPr marL="1523923" indent="-266687" algn="l" rtl="0" eaLnBrk="1" fontAlgn="base" hangingPunct="1">
        <a:spcBef>
          <a:spcPts val="533"/>
        </a:spcBef>
        <a:spcAft>
          <a:spcPct val="0"/>
        </a:spcAft>
        <a:buChar char="»"/>
        <a:defRPr sz="2933">
          <a:solidFill>
            <a:schemeClr val="tx1"/>
          </a:solidFill>
          <a:latin typeface="+mn-lt"/>
          <a:ea typeface="ヒラギノ角ゴ Pro W3" charset="-128"/>
        </a:defRPr>
      </a:lvl5pPr>
      <a:lvl6pPr marL="3352632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6pPr>
      <a:lvl7pPr marL="3962202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7pPr>
      <a:lvl8pPr marL="4571771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8pPr>
      <a:lvl9pPr marL="5181341" indent="-304784" algn="l" rtl="0" eaLnBrk="1" fontAlgn="base" hangingPunct="1">
        <a:spcBef>
          <a:spcPct val="20000"/>
        </a:spcBef>
        <a:spcAft>
          <a:spcPct val="0"/>
        </a:spcAft>
        <a:buChar char="»"/>
        <a:defRPr sz="2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F649-F590-A285-ED5D-B401C797F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wrap="square" anchor="t">
            <a:normAutofit/>
          </a:bodyPr>
          <a:lstStyle/>
          <a:p>
            <a:r>
              <a:rPr lang="fr-CA" dirty="0"/>
              <a:t>Électronique analogique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4B9C6-B83E-78AE-FFE2-CA6517ABD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2625" y="3044957"/>
            <a:ext cx="5088004" cy="1344149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fr-CA" dirty="0">
                <a:latin typeface="Arial Narrow" panose="020B0606020202030204" pitchFamily="34" charset="0"/>
              </a:rPr>
              <a:t>GEL651-GEL655</a:t>
            </a:r>
          </a:p>
          <a:p>
            <a:pPr>
              <a:lnSpc>
                <a:spcPct val="90000"/>
              </a:lnSpc>
            </a:pPr>
            <a:r>
              <a:rPr lang="fr-CA" dirty="0">
                <a:latin typeface="Arial Narrow" panose="020B0606020202030204" pitchFamily="34" charset="0"/>
              </a:rPr>
              <a:t>Alexis Juteau</a:t>
            </a:r>
          </a:p>
          <a:p>
            <a:pPr>
              <a:lnSpc>
                <a:spcPct val="90000"/>
              </a:lnSpc>
            </a:pPr>
            <a:r>
              <a:rPr lang="fr-CA" dirty="0">
                <a:latin typeface="Arial Narrow" panose="020B0606020202030204" pitchFamily="34" charset="0"/>
              </a:rPr>
              <a:t>Isabelle </a:t>
            </a:r>
            <a:r>
              <a:rPr lang="fr-CA" dirty="0" err="1">
                <a:latin typeface="Arial Narrow" panose="020B0606020202030204" pitchFamily="34" charset="0"/>
              </a:rPr>
              <a:t>Handfield</a:t>
            </a:r>
            <a:endParaRPr lang="fr-CA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F0A0609-FBC6-1AF6-EC32-8F814A1A43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5747434-7036-48DB-A148-6B3D8EE75CDA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3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42923-305B-9B2B-DC87-CE2E1A8D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Étage 2 petit Signal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0057CF-F92C-815A-E0E3-04AF5880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9756D30-382D-0E98-3967-ADBA6293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0290"/>
            <a:ext cx="5865073" cy="4020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2A620-7859-C5C8-A97E-429E8A50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7656"/>
            <a:ext cx="5920663" cy="21540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D769CE-D3B1-DC90-1266-90BE87B5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260" y="4706836"/>
            <a:ext cx="210531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1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E9294-7C2D-E504-9CC0-25611183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0BE742-E97F-61E7-2BA1-4C5CE5C88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5" b="3111"/>
          <a:stretch/>
        </p:blipFill>
        <p:spPr>
          <a:xfrm>
            <a:off x="8366406" y="1454224"/>
            <a:ext cx="3518216" cy="4635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8F392-461F-F073-4D5C-F78BC13A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86" y="1604560"/>
            <a:ext cx="2776583" cy="2787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78109-ED9D-8293-7785-5B45282CEC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96"/>
          <a:stretch/>
        </p:blipFill>
        <p:spPr>
          <a:xfrm>
            <a:off x="3487669" y="1604560"/>
            <a:ext cx="4559872" cy="132914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78CB1C1-3946-EB60-8F08-CD026779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Analyse</a:t>
            </a:r>
            <a:r>
              <a:rPr lang="en-US"/>
              <a:t> à la main 3 étage(</a:t>
            </a:r>
            <a:r>
              <a:rPr lang="en-US" err="1"/>
              <a:t>Polarisation</a:t>
            </a:r>
            <a:r>
              <a:rPr lang="en-US"/>
              <a:t>)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00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E9294-7C2D-E504-9CC0-25611183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0BE742-E97F-61E7-2BA1-4C5CE5C88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5" b="3111"/>
          <a:stretch/>
        </p:blipFill>
        <p:spPr>
          <a:xfrm>
            <a:off x="8366406" y="1454224"/>
            <a:ext cx="3518216" cy="4635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8F09A-5E32-6B7A-723D-E5F824F9B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64" y="3659675"/>
            <a:ext cx="2553056" cy="160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F7D0F-E837-D13F-6449-8234D3A6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64" y="1768646"/>
            <a:ext cx="2029108" cy="1552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3054F3-3D6B-2EBA-0A29-91203312E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28" y="1768646"/>
            <a:ext cx="5315692" cy="2381582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08B89CD7-15C0-06C6-E76C-5FB0AE81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Analyse</a:t>
            </a:r>
            <a:r>
              <a:rPr lang="en-US"/>
              <a:t> à la main 3 étage(</a:t>
            </a:r>
            <a:r>
              <a:rPr lang="en-US" err="1"/>
              <a:t>Polarisation</a:t>
            </a:r>
            <a:r>
              <a:rPr lang="en-US"/>
              <a:t>)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572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FAEFBA-697A-8AE9-8081-0B89C396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Étage 3 petit Signal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968B72-52B6-21F5-40A2-376BA883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CADAD13-3D0A-55ED-5B92-7B6B42DE2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5" b="1959"/>
          <a:stretch/>
        </p:blipFill>
        <p:spPr>
          <a:xfrm>
            <a:off x="7375161" y="700791"/>
            <a:ext cx="4577490" cy="5386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561CE-60AD-F83A-F90E-1F3BB654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9" y="2323052"/>
            <a:ext cx="6687141" cy="57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A928F-941D-2A80-28E7-A45FD314C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0" y="1661326"/>
            <a:ext cx="6626146" cy="57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C3E230-E482-B51B-5162-98DBC167C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49" y="2984778"/>
            <a:ext cx="2658819" cy="387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A8CC14-F520-064D-9F9A-9E439D8C5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968" y="2898766"/>
            <a:ext cx="3257389" cy="709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57E469-DAD1-E81A-627A-74E489F75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968" y="3645903"/>
            <a:ext cx="2776740" cy="538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FE040D-7358-BAEF-28AE-784463DB7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49" y="3645903"/>
            <a:ext cx="2417497" cy="553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FDB1BB-5434-A952-DBB0-3F8DEE3428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464" r="32536" b="-23953"/>
          <a:stretch/>
        </p:blipFill>
        <p:spPr>
          <a:xfrm>
            <a:off x="160414" y="4396088"/>
            <a:ext cx="6990411" cy="4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2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8FD67D-3EE4-7609-85C6-42E360E4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Adaptation d’impédance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C1B35A-2965-2B0B-59AE-8124C1C5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889690"/>
            <a:ext cx="4877522" cy="824481"/>
          </a:xfrm>
        </p:spPr>
        <p:txBody>
          <a:bodyPr/>
          <a:lstStyle/>
          <a:p>
            <a:r>
              <a:rPr lang="fr-CA"/>
              <a:t>Étage 1-2</a:t>
            </a:r>
          </a:p>
          <a:p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04616CE-C205-B443-C92F-D134AE40588C}"/>
              </a:ext>
            </a:extLst>
          </p:cNvPr>
          <p:cNvSpPr txBox="1">
            <a:spLocks/>
          </p:cNvSpPr>
          <p:nvPr/>
        </p:nvSpPr>
        <p:spPr bwMode="auto">
          <a:xfrm>
            <a:off x="6288021" y="1889690"/>
            <a:ext cx="4877522" cy="70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04784" indent="-304784" algn="l" rtl="0" eaLnBrk="1" fontAlgn="base" hangingPunct="1">
              <a:spcBef>
                <a:spcPts val="1333"/>
              </a:spcBef>
              <a:spcAft>
                <a:spcPct val="0"/>
              </a:spcAft>
              <a:buClr>
                <a:srgbClr val="00B050"/>
              </a:buClr>
              <a:buChar char="•"/>
              <a:defRPr sz="333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8834" indent="-364050" algn="l" rtl="0" eaLnBrk="1" fontAlgn="base" hangingPunct="1">
              <a:spcBef>
                <a:spcPts val="533"/>
              </a:spcBef>
              <a:spcAft>
                <a:spcPct val="0"/>
              </a:spcAft>
              <a:buFont typeface="Lucida Grande" charset="0"/>
              <a:buChar char="-"/>
              <a:defRPr sz="3333">
                <a:solidFill>
                  <a:schemeClr val="tx1"/>
                </a:solidFill>
                <a:latin typeface="+mn-lt"/>
                <a:ea typeface="+mn-ea"/>
              </a:defRPr>
            </a:lvl2pPr>
            <a:lvl3pPr marL="914354" indent="-243405" algn="l" rtl="0" eaLnBrk="1" fontAlgn="base" hangingPunct="1">
              <a:spcBef>
                <a:spcPts val="533"/>
              </a:spcBef>
              <a:spcAft>
                <a:spcPct val="0"/>
              </a:spcAft>
              <a:buFont typeface="Wingdings" charset="2"/>
              <a:buChar char="§"/>
              <a:defRPr sz="2933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219139" indent="-266687" algn="l" rtl="0" eaLnBrk="1" fontAlgn="base" hangingPunct="1">
              <a:spcBef>
                <a:spcPts val="533"/>
              </a:spcBef>
              <a:spcAft>
                <a:spcPct val="0"/>
              </a:spcAft>
              <a:buSzPct val="65000"/>
              <a:buFont typeface="Wingdings" charset="2"/>
              <a:buChar char="v"/>
              <a:defRPr sz="2933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523923" indent="-266687" algn="l" rtl="0" eaLnBrk="1" fontAlgn="base" hangingPunct="1">
              <a:spcBef>
                <a:spcPts val="533"/>
              </a:spcBef>
              <a:spcAft>
                <a:spcPct val="0"/>
              </a:spcAft>
              <a:buChar char="»"/>
              <a:defRPr sz="2933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3352632" indent="-30478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6pPr>
            <a:lvl7pPr marL="3962202" indent="-30478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7pPr>
            <a:lvl8pPr marL="4571771" indent="-30478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8pPr>
            <a:lvl9pPr marL="5181341" indent="-30478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CA" kern="0"/>
              <a:t>Étage 2-3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4827C-23F6-5F47-5442-C7CF2482C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40" t="-22697" r="36319" b="-25492"/>
          <a:stretch/>
        </p:blipFill>
        <p:spPr>
          <a:xfrm>
            <a:off x="6288021" y="2714171"/>
            <a:ext cx="4702628" cy="1045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46FB0E-1675-149D-A975-0C1E3A674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3" t="-14997" r="38909" b="-18333"/>
          <a:stretch/>
        </p:blipFill>
        <p:spPr>
          <a:xfrm>
            <a:off x="286951" y="2749999"/>
            <a:ext cx="4299563" cy="973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44A3A907-AC7D-5FAB-023B-A0FF1CCD04FC}"/>
                  </a:ext>
                </a:extLst>
              </p:cNvPr>
              <p:cNvSpPr txBox="1"/>
              <p:nvPr/>
            </p:nvSpPr>
            <p:spPr>
              <a:xfrm>
                <a:off x="5631157" y="4259944"/>
                <a:ext cx="61912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6≪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7\\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CA" i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44A3A907-AC7D-5FAB-023B-A0FF1CCD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157" y="4259944"/>
                <a:ext cx="6191250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146C485-7FAF-1F7A-9570-8CE27FF22B33}"/>
                  </a:ext>
                </a:extLst>
              </p:cNvPr>
              <p:cNvSpPr txBox="1"/>
              <p:nvPr/>
            </p:nvSpPr>
            <p:spPr>
              <a:xfrm>
                <a:off x="796925" y="4224116"/>
                <a:ext cx="61912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A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fr-CA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fr-CA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1≪ </m:t>
                    </m:r>
                    <m:r>
                      <a:rPr lang="fr-CA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fr-CA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 \\ </m:t>
                    </m:r>
                    <m:r>
                      <a:rPr lang="fr-CA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fr-CA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9146C485-7FAF-1F7A-9570-8CE27FF22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25" y="4224116"/>
                <a:ext cx="6191250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261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B46D4B-0D98-104B-96A1-BF012F56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34" y="726632"/>
            <a:ext cx="11329259" cy="685800"/>
          </a:xfrm>
        </p:spPr>
        <p:txBody>
          <a:bodyPr/>
          <a:lstStyle/>
          <a:p>
            <a:r>
              <a:rPr lang="fr-CA" dirty="0"/>
              <a:t>Corrections : Étage 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CFB4EB-4F46-1EAC-0589-3B8484C1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359078"/>
            <a:ext cx="11517332" cy="4725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421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2D58F2-2FD3-2F35-3B1C-623C5569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92" y="774520"/>
            <a:ext cx="11329259" cy="685800"/>
          </a:xfrm>
        </p:spPr>
        <p:txBody>
          <a:bodyPr/>
          <a:lstStyle/>
          <a:p>
            <a:r>
              <a:rPr lang="fr-CA" dirty="0"/>
              <a:t>Corrections : Étage 2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EDEC7F5-3618-9DF3-539F-8C937B7A4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1293454"/>
            <a:ext cx="11441122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4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59BD8B-A1C2-F798-11EC-6D6F4C0B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Corrections : Étage 3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37FB5D4-A5E5-73E1-0BAE-83F6AC729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1D4ABE-F25F-6D89-7CFB-6B5E4B7C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49" y="1352813"/>
            <a:ext cx="9532151" cy="5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3DEACE-2263-8B59-3073-05B15B26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 </a:t>
            </a:r>
            <a:r>
              <a:rPr lang="en-US" dirty="0" err="1"/>
              <a:t>d’impédance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97B8C0-4978-E0D5-4B27-B2E5D9AF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3C2A7-3E6B-C9F1-CAE5-429BBED4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08C700-86CF-AF77-EA0C-79881871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3513919"/>
            <a:ext cx="11288700" cy="17337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A6202B-8235-338F-F404-BADC84E1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" y="1505500"/>
            <a:ext cx="1130775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CE6A-D103-D418-A2E9-89897FEE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2" y="1488613"/>
            <a:ext cx="9410698" cy="51407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Objectif</a:t>
            </a:r>
            <a:r>
              <a:rPr lang="fr-FR" sz="2800" dirty="0"/>
              <a:t> : Polarisation de la 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R6</a:t>
            </a:r>
            <a:r>
              <a:rPr lang="fr-FR" sz="2800" dirty="0"/>
              <a:t> : Augmentation pour accroître le gain en sortie du MOSFET.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R1</a:t>
            </a:r>
            <a:r>
              <a:rPr lang="fr-FR" sz="2800" dirty="0"/>
              <a:t> : Diminution pour réduire le gain de </a:t>
            </a:r>
            <a:r>
              <a:rPr lang="fr-FR" sz="2800" dirty="0" err="1"/>
              <a:t>transimpédance</a:t>
            </a:r>
            <a:r>
              <a:rPr lang="fr-FR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C1 et C2</a:t>
            </a:r>
            <a:r>
              <a:rPr lang="fr-FR" sz="2800" dirty="0"/>
              <a:t> : Sélectionnés et calculés (via un script Python) pour établir une fréquence de coupure à 5 kHz.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800" b="1" dirty="0"/>
              <a:t>R7 et R8</a:t>
            </a:r>
            <a:r>
              <a:rPr lang="fr-FR" sz="2800" dirty="0"/>
              <a:t> : Ajustés pour rester dans la plage dynamique, en tenant compte du </a:t>
            </a:r>
            <a:r>
              <a:rPr lang="fr-FR" sz="2800" i="1" dirty="0" err="1"/>
              <a:t>matching</a:t>
            </a:r>
            <a:r>
              <a:rPr lang="fr-FR" sz="2800" dirty="0"/>
              <a:t> d’impédance.</a:t>
            </a:r>
          </a:p>
          <a:p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13019-F2A7-12DF-6D57-7F3D6C7A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B89F17-55A0-7BDD-AC9C-0AFABDED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Choix pour la conception du 3</a:t>
            </a:r>
            <a:r>
              <a:rPr lang="fr-CA" baseline="30000" dirty="0"/>
              <a:t>e</a:t>
            </a:r>
            <a:r>
              <a:rPr lang="fr-CA" dirty="0"/>
              <a:t> étage</a:t>
            </a:r>
          </a:p>
        </p:txBody>
      </p:sp>
    </p:spTree>
    <p:extLst>
      <p:ext uri="{BB962C8B-B14F-4D97-AF65-F5344CB8AC3E}">
        <p14:creationId xmlns:p14="http://schemas.microsoft.com/office/powerpoint/2010/main" val="1774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4CF5BC-FB6F-3E1A-9597-944A4FF06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Schéma circuit final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550F22-3057-DFC3-2D13-7BCBBB49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" y="1911995"/>
            <a:ext cx="11512296" cy="3904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096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9834E-1F73-11E8-D1E3-767C34BD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850720"/>
            <a:ext cx="11329259" cy="685800"/>
          </a:xfrm>
        </p:spPr>
        <p:txBody>
          <a:bodyPr wrap="square" anchor="t">
            <a:normAutofit fontScale="90000"/>
          </a:bodyPr>
          <a:lstStyle/>
          <a:p>
            <a:r>
              <a:rPr lang="en-US" dirty="0" err="1"/>
              <a:t>Courbes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r>
              <a:rPr lang="en-US" dirty="0"/>
              <a:t> Étage 3(plage </a:t>
            </a:r>
            <a:r>
              <a:rPr lang="en-US" dirty="0" err="1"/>
              <a:t>dynamique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4C26FD-3FAD-9119-B865-979889EAAC0A}"/>
              </a:ext>
            </a:extLst>
          </p:cNvPr>
          <p:cNvSpPr>
            <a:spLocks/>
          </p:cNvSpPr>
          <p:nvPr/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0F49DC-BC00-2379-8257-8BFF3899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2" y="1982349"/>
            <a:ext cx="5269442" cy="36992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5AD4E1-7CFE-02AA-469B-9B6627F0A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67" y="1964913"/>
            <a:ext cx="5269442" cy="369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23D6F2-A4AB-3A13-A498-C51DBDB49D77}"/>
              </a:ext>
            </a:extLst>
          </p:cNvPr>
          <p:cNvSpPr txBox="1"/>
          <p:nvPr/>
        </p:nvSpPr>
        <p:spPr>
          <a:xfrm>
            <a:off x="6669147" y="1519884"/>
            <a:ext cx="47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Point d’opération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33E01-795D-4C6C-BD65-86CF5226F9B4}"/>
              </a:ext>
            </a:extLst>
          </p:cNvPr>
          <p:cNvSpPr txBox="1"/>
          <p:nvPr/>
        </p:nvSpPr>
        <p:spPr>
          <a:xfrm>
            <a:off x="764775" y="1503248"/>
            <a:ext cx="4758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État allumé</a:t>
            </a:r>
          </a:p>
        </p:txBody>
      </p:sp>
    </p:spTree>
    <p:extLst>
      <p:ext uri="{BB962C8B-B14F-4D97-AF65-F5344CB8AC3E}">
        <p14:creationId xmlns:p14="http://schemas.microsoft.com/office/powerpoint/2010/main" val="98547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C9299-3BB0-4B6B-C523-EF1B2F6E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Courbes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r>
              <a:rPr lang="en-CA" dirty="0"/>
              <a:t>/</a:t>
            </a:r>
            <a:r>
              <a:rPr lang="en-CA" dirty="0" err="1"/>
              <a:t>Gummel</a:t>
            </a:r>
            <a:r>
              <a:rPr lang="en-US" dirty="0"/>
              <a:t> Étage 1-2-3</a:t>
            </a:r>
            <a:endParaRPr lang="en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ED031B-3ED0-F35B-BC8E-349955B84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D0D5AA-5099-4D2B-6A88-5FD2100BF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38"/>
          <a:stretch/>
        </p:blipFill>
        <p:spPr>
          <a:xfrm>
            <a:off x="815250" y="1628278"/>
            <a:ext cx="10383699" cy="3959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4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CE6A-D103-D418-A2E9-89897FEE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r>
              <a:rPr lang="fr-FR" sz="2400" dirty="0"/>
              <a:t>Courant de sortie dans la DEL : plus de 2.5 A dans l’état allumé, mais moins que 3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/>
              <a:t>Ratio de distorsion d’impulsion sous 2% </a:t>
            </a:r>
          </a:p>
          <a:p>
            <a:endParaRPr lang="fr-FR" sz="2400" dirty="0"/>
          </a:p>
          <a:p>
            <a:r>
              <a:rPr lang="fr-FR" sz="2400" dirty="0"/>
              <a:t>Tension d’alimentation et puissance non-minimal</a:t>
            </a:r>
            <a:endParaRPr lang="fr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13019-F2A7-12DF-6D57-7F3D6C7A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5FBEF7-D935-3376-D73D-ECCF1DFE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Compromis</a:t>
            </a:r>
          </a:p>
        </p:txBody>
      </p:sp>
    </p:spTree>
    <p:extLst>
      <p:ext uri="{BB962C8B-B14F-4D97-AF65-F5344CB8AC3E}">
        <p14:creationId xmlns:p14="http://schemas.microsoft.com/office/powerpoint/2010/main" val="198201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CE6A-D103-D418-A2E9-89897FEE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Impacts d'une tension d'alimentation insuffisante :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LED</a:t>
            </a:r>
            <a:r>
              <a:rPr lang="fr-FR" dirty="0"/>
              <a:t> : Ne s'allume pas si la tension est inférieure à la tension de seuil.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BJT</a:t>
            </a:r>
            <a:r>
              <a:rPr lang="fr-FR" dirty="0"/>
              <a:t> : Ne peut pas conduire si la tension base-émetteur est insuffisante pour la conduction.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MOSFET</a:t>
            </a:r>
            <a:r>
              <a:rPr lang="fr-FR" dirty="0"/>
              <a:t> : Incapable de créer un canal conducteur si la tension de grille est trop basse.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13019-F2A7-12DF-6D57-7F3D6C7A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56750F-9977-9FDA-7B6D-8800C4C5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Réduction des alimentations</a:t>
            </a:r>
          </a:p>
        </p:txBody>
      </p:sp>
    </p:spTree>
    <p:extLst>
      <p:ext uri="{BB962C8B-B14F-4D97-AF65-F5344CB8AC3E}">
        <p14:creationId xmlns:p14="http://schemas.microsoft.com/office/powerpoint/2010/main" val="366899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CE6A-D103-D418-A2E9-89897FEE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Configuration Darlington</a:t>
            </a:r>
            <a:r>
              <a:rPr lang="fr-FR" dirty="0"/>
              <a:t> : souvent accompagnée d'une résistance entre la base et l'émetteur du second transistor.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Rôle de la résistance</a:t>
            </a:r>
            <a:r>
              <a:rPr lang="fr-FR" dirty="0"/>
              <a:t> : aide à décharger le condensateur formé par la jonction base-émetteur.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Amélioration de la performance</a:t>
            </a:r>
            <a:r>
              <a:rPr lang="fr-FR" dirty="0"/>
              <a:t> : Accélère les transitions vers le mode-éteint du transistor.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1015A-607A-1B32-179B-F07BC19B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2BC418-12CB-1D6C-4326-925D5D39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Présence de R11</a:t>
            </a:r>
          </a:p>
        </p:txBody>
      </p:sp>
    </p:spTree>
    <p:extLst>
      <p:ext uri="{BB962C8B-B14F-4D97-AF65-F5344CB8AC3E}">
        <p14:creationId xmlns:p14="http://schemas.microsoft.com/office/powerpoint/2010/main" val="9815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CE6A-D103-D418-A2E9-89897FEE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LTSPICE</a:t>
            </a:r>
            <a:r>
              <a:rPr lang="fr-FR" dirty="0"/>
              <a:t> : Sauvegarde séparée des six itérations principales.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Python</a:t>
            </a:r>
            <a:r>
              <a:rPr lang="fr-FR" dirty="0"/>
              <a:t> : Script principal facile à modifier pour calculer spécifiquement chaque itération.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1015A-607A-1B32-179B-F07BC19B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324369-FEE6-9DAB-8AFD-27663E7D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Stratégie de contrôle</a:t>
            </a:r>
          </a:p>
        </p:txBody>
      </p:sp>
    </p:spTree>
    <p:extLst>
      <p:ext uri="{BB962C8B-B14F-4D97-AF65-F5344CB8AC3E}">
        <p14:creationId xmlns:p14="http://schemas.microsoft.com/office/powerpoint/2010/main" val="357332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540082-423F-DB23-B0F9-53C4D1B3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011" y="895736"/>
            <a:ext cx="1995568" cy="5066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FF3365D-AAFB-1BCF-AA6F-DF454FBC61E2}"/>
              </a:ext>
            </a:extLst>
          </p:cNvPr>
          <p:cNvSpPr txBox="1"/>
          <p:nvPr/>
        </p:nvSpPr>
        <p:spPr>
          <a:xfrm>
            <a:off x="5545836" y="29260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FFC87E-4007-E690-4460-35148E087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888" y="2343178"/>
                <a:ext cx="8596668" cy="3663922"/>
              </a:xfrm>
            </p:spPr>
            <p:txBody>
              <a:bodyPr>
                <a:normAutofit/>
              </a:bodyPr>
              <a:lstStyle/>
              <a:p>
                <a:r>
                  <a:rPr lang="fr-CA" sz="2000" dirty="0"/>
                  <a:t>Technologie: BJT NPN (Q1 – 2N2222)</a:t>
                </a:r>
              </a:p>
              <a:p>
                <a:endParaRPr lang="fr-CA" sz="2000" dirty="0"/>
              </a:p>
              <a:p>
                <a:r>
                  <a:rPr lang="fr-CA" sz="2000" dirty="0"/>
                  <a:t>Amplificateur de </a:t>
                </a:r>
                <a:r>
                  <a:rPr lang="fr-CA" sz="2000" dirty="0" err="1"/>
                  <a:t>transimpédance</a:t>
                </a:r>
                <a:r>
                  <a:rPr lang="fr-CA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𝑉𝑜𝑢𝑡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𝐼𝑖𝑛</m:t>
                        </m:r>
                      </m:den>
                    </m:f>
                  </m:oMath>
                </a14:m>
                <a:r>
                  <a:rPr lang="fr-CA" sz="2000" dirty="0"/>
                  <a:t> en configuration base commune</a:t>
                </a:r>
              </a:p>
              <a:p>
                <a:endParaRPr lang="fr-CA" sz="2000" dirty="0"/>
              </a:p>
              <a:p>
                <a:r>
                  <a:rPr lang="fr-CA" sz="2000" dirty="0"/>
                  <a:t>R3 pour polariser l’étage</a:t>
                </a:r>
              </a:p>
              <a:p>
                <a:endParaRPr lang="fr-CA" sz="2000" dirty="0"/>
              </a:p>
              <a:p>
                <a:endParaRPr lang="fr-CA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0FFC87E-4007-E690-4460-35148E087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888" y="2343178"/>
                <a:ext cx="8596668" cy="3663922"/>
              </a:xfrm>
              <a:blipFill>
                <a:blip r:embed="rId3"/>
                <a:stretch>
                  <a:fillRect l="-1701" t="-19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re 1">
            <a:extLst>
              <a:ext uri="{FF2B5EF4-FFF2-40B4-BE49-F238E27FC236}">
                <a16:creationId xmlns:a16="http://schemas.microsoft.com/office/drawing/2014/main" id="{50C1E496-C7DD-B036-8C99-816E0345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850900"/>
            <a:ext cx="11328400" cy="685800"/>
          </a:xfrm>
        </p:spPr>
        <p:txBody>
          <a:bodyPr/>
          <a:lstStyle/>
          <a:p>
            <a:r>
              <a:rPr lang="en-US"/>
              <a:t>Étage 1 (</a:t>
            </a:r>
            <a:r>
              <a:rPr lang="en-US" err="1">
                <a:solidFill>
                  <a:schemeClr val="tx1"/>
                </a:solidFill>
              </a:rPr>
              <a:t>Topologie</a:t>
            </a:r>
            <a:r>
              <a:rPr lang="en-US">
                <a:solidFill>
                  <a:schemeClr val="tx1"/>
                </a:solidFill>
              </a:rPr>
              <a:t> et circuit</a:t>
            </a:r>
            <a:r>
              <a:rPr lang="en-US"/>
              <a:t>)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37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9EC0-25C2-3E72-3DCC-D2F82496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F3365D-AAFB-1BCF-AA6F-DF454FBC61E2}"/>
              </a:ext>
            </a:extLst>
          </p:cNvPr>
          <p:cNvSpPr txBox="1"/>
          <p:nvPr/>
        </p:nvSpPr>
        <p:spPr>
          <a:xfrm>
            <a:off x="5545836" y="292608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1C21D9C-34A8-941D-D8D6-A68C801A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152" y="1079317"/>
            <a:ext cx="2525852" cy="4896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F70EE-168B-E6D2-C63F-EA274C2CA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7" y="2076662"/>
            <a:ext cx="8596668" cy="3663922"/>
          </a:xfrm>
        </p:spPr>
        <p:txBody>
          <a:bodyPr>
            <a:normAutofit/>
          </a:bodyPr>
          <a:lstStyle/>
          <a:p>
            <a:r>
              <a:rPr lang="fr-CA" sz="2000" dirty="0"/>
              <a:t>Technologie: MOSFET Canal-P (M1 – ald1107p)</a:t>
            </a:r>
          </a:p>
          <a:p>
            <a:endParaRPr lang="fr-CA" sz="2000" dirty="0"/>
          </a:p>
          <a:p>
            <a:r>
              <a:rPr lang="fr-CA" sz="2000" dirty="0"/>
              <a:t>Amplificateur de tension inverseur en configuration source commune</a:t>
            </a:r>
          </a:p>
          <a:p>
            <a:endParaRPr lang="fr-CA" sz="2000" dirty="0"/>
          </a:p>
          <a:p>
            <a:r>
              <a:rPr lang="fr-CA" sz="2000" dirty="0"/>
              <a:t>R2 et R4 permettent de choisir la tension de la « </a:t>
            </a:r>
            <a:r>
              <a:rPr lang="fr-CA" sz="2000" i="1" dirty="0" err="1"/>
              <a:t>gate</a:t>
            </a:r>
            <a:r>
              <a:rPr lang="fr-CA" sz="2000" i="1" dirty="0"/>
              <a:t> »</a:t>
            </a:r>
          </a:p>
          <a:p>
            <a:endParaRPr lang="fr-CA" sz="2000" i="1" dirty="0"/>
          </a:p>
          <a:p>
            <a:r>
              <a:rPr lang="fr-CA" sz="2000" dirty="0"/>
              <a:t>Sert à isoler le premier et troisième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FE1B72B-ECE1-07C4-E07C-3E66ED40ACED}"/>
              </a:ext>
            </a:extLst>
          </p:cNvPr>
          <p:cNvSpPr txBox="1">
            <a:spLocks/>
          </p:cNvSpPr>
          <p:nvPr/>
        </p:nvSpPr>
        <p:spPr bwMode="auto">
          <a:xfrm>
            <a:off x="623392" y="850720"/>
            <a:ext cx="113292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cap="all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5pPr>
            <a:lvl6pPr marL="609570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9139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8278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kern="0"/>
              <a:t>Étage 2 (</a:t>
            </a:r>
            <a:r>
              <a:rPr lang="en-US" kern="0" err="1">
                <a:solidFill>
                  <a:schemeClr val="tx1"/>
                </a:solidFill>
              </a:rPr>
              <a:t>Topologie</a:t>
            </a:r>
            <a:r>
              <a:rPr lang="en-US" kern="0">
                <a:solidFill>
                  <a:schemeClr val="tx1"/>
                </a:solidFill>
              </a:rPr>
              <a:t> et circuit</a:t>
            </a:r>
            <a:r>
              <a:rPr lang="en-US" kern="0"/>
              <a:t>)</a:t>
            </a:r>
            <a:endParaRPr lang="en-CA" kern="0"/>
          </a:p>
        </p:txBody>
      </p:sp>
    </p:spTree>
    <p:extLst>
      <p:ext uri="{BB962C8B-B14F-4D97-AF65-F5344CB8AC3E}">
        <p14:creationId xmlns:p14="http://schemas.microsoft.com/office/powerpoint/2010/main" val="218389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2645A2-1B9C-3481-9FDA-BF0A75D7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Étage 3 (</a:t>
            </a:r>
            <a:r>
              <a:rPr lang="en-US" err="1">
                <a:solidFill>
                  <a:schemeClr val="tx1"/>
                </a:solidFill>
              </a:rPr>
              <a:t>Topologie</a:t>
            </a:r>
            <a:r>
              <a:rPr lang="en-US">
                <a:solidFill>
                  <a:schemeClr val="tx1"/>
                </a:solidFill>
              </a:rPr>
              <a:t> et circuit</a:t>
            </a:r>
            <a:r>
              <a:rPr lang="en-US"/>
              <a:t>)</a:t>
            </a:r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6EE7C89-0097-9C3A-6F8C-20F3C6549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3391" y="1692198"/>
                <a:ext cx="11329259" cy="4314988"/>
              </a:xfrm>
            </p:spPr>
            <p:txBody>
              <a:bodyPr/>
              <a:lstStyle/>
              <a:p>
                <a:r>
                  <a:rPr lang="fr-CA" sz="2000" dirty="0"/>
                  <a:t>Technologie: BJT NPN (2x Q1 – 2N2222)</a:t>
                </a:r>
              </a:p>
              <a:p>
                <a:endParaRPr lang="fr-CA" sz="2000" dirty="0"/>
              </a:p>
              <a:p>
                <a:r>
                  <a:rPr lang="fr-CA" sz="2000" dirty="0"/>
                  <a:t>Configuration Darlington</a:t>
                </a:r>
              </a:p>
              <a:p>
                <a:endParaRPr lang="fr-CA" sz="2000" dirty="0"/>
              </a:p>
              <a:p>
                <a:r>
                  <a:rPr lang="fr-CA" sz="2000" dirty="0"/>
                  <a:t>Amplificateur de transconductance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𝐼𝑜𝑢𝑡</m:t>
                        </m:r>
                      </m:num>
                      <m:den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𝑉𝑖𝑛</m:t>
                        </m:r>
                      </m:den>
                    </m:f>
                  </m:oMath>
                </a14:m>
                <a:r>
                  <a:rPr lang="fr-CA" sz="2000" dirty="0"/>
                  <a:t> </a:t>
                </a:r>
              </a:p>
              <a:p>
                <a:endParaRPr lang="fr-CA" sz="2000" dirty="0"/>
              </a:p>
              <a:p>
                <a:r>
                  <a:rPr lang="fr-CA" sz="2000" dirty="0"/>
                  <a:t>Gain élevé à la sortie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𝐷𝑎𝑟𝑙𝑖𝑛𝑔𝑡𝑜𝑛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2000" i="1" dirty="0"/>
                  <a:t> ≈ </a:t>
                </a:r>
                <a:r>
                  <a:rPr lang="en-CA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CA" sz="2000" i="1" dirty="0"/>
              </a:p>
              <a:p>
                <a:endParaRPr lang="fr-CA" sz="2000" i="1" dirty="0"/>
              </a:p>
              <a:p>
                <a:r>
                  <a:rPr lang="en-CA" sz="2000" dirty="0"/>
                  <a:t>Circuit pour polariser D1</a:t>
                </a:r>
              </a:p>
              <a:p>
                <a:endParaRPr lang="en-US" sz="2000" dirty="0"/>
              </a:p>
              <a:p>
                <a:endParaRPr lang="en-CA" sz="20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6EE7C89-0097-9C3A-6F8C-20F3C6549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391" y="1692198"/>
                <a:ext cx="11329259" cy="4314988"/>
              </a:xfrm>
              <a:blipFill>
                <a:blip r:embed="rId2"/>
                <a:stretch>
                  <a:fillRect l="-1291" t="-1697" b="-14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166BAC-1017-63CA-07AF-A26C3CC3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79F03F-D728-3439-C995-F898BD42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234" y="850814"/>
            <a:ext cx="3629418" cy="5074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25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2645A2-1B9C-3481-9FDA-BF0A75D7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Étage 3 (</a:t>
            </a:r>
            <a:r>
              <a:rPr lang="en-US" err="1">
                <a:solidFill>
                  <a:schemeClr val="tx1"/>
                </a:solidFill>
              </a:rPr>
              <a:t>Topologie</a:t>
            </a:r>
            <a:r>
              <a:rPr lang="en-US">
                <a:solidFill>
                  <a:schemeClr val="tx1"/>
                </a:solidFill>
              </a:rPr>
              <a:t> et circuit</a:t>
            </a:r>
            <a:r>
              <a:rPr lang="en-US"/>
              <a:t>)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EE7C89-0097-9C3A-6F8C-20F3C6549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1" y="2106805"/>
            <a:ext cx="11329259" cy="4314988"/>
          </a:xfrm>
        </p:spPr>
        <p:txBody>
          <a:bodyPr/>
          <a:lstStyle/>
          <a:p>
            <a:r>
              <a:rPr lang="en-US" sz="2000" b="1" dirty="0"/>
              <a:t>Q2 conduit tout de </a:t>
            </a:r>
            <a:r>
              <a:rPr lang="en-US" sz="2000" b="1" dirty="0" err="1"/>
              <a:t>même</a:t>
            </a:r>
            <a:r>
              <a:rPr lang="en-US" sz="2000" b="1" dirty="0"/>
              <a:t> </a:t>
            </a:r>
            <a:r>
              <a:rPr lang="en-US" sz="2000" b="1" dirty="0" err="1"/>
              <a:t>lorsque</a:t>
            </a:r>
            <a:r>
              <a:rPr lang="en-US" sz="2000" b="1" dirty="0"/>
              <a:t> Q3 </a:t>
            </a:r>
            <a:r>
              <a:rPr lang="en-US" sz="2000" b="1" dirty="0" err="1"/>
              <a:t>cesse</a:t>
            </a:r>
            <a:r>
              <a:rPr lang="en-US" sz="2000" b="1" dirty="0"/>
              <a:t> de </a:t>
            </a:r>
            <a:r>
              <a:rPr lang="en-US" sz="2000" b="1" dirty="0" err="1"/>
              <a:t>conduire</a:t>
            </a:r>
            <a:r>
              <a:rPr lang="en-US" sz="2000" b="1" dirty="0"/>
              <a:t>?</a:t>
            </a:r>
          </a:p>
          <a:p>
            <a:pPr lvl="1"/>
            <a:r>
              <a:rPr lang="fr-FR" sz="2000" dirty="0"/>
              <a:t>Condensateur parasitaire formé par la jonction base-émetteur </a:t>
            </a:r>
          </a:p>
          <a:p>
            <a:pPr lvl="2"/>
            <a:r>
              <a:rPr lang="en-US" sz="1600" dirty="0"/>
              <a:t>R11 pour la </a:t>
            </a:r>
            <a:r>
              <a:rPr lang="fr-CA" sz="1600" dirty="0"/>
              <a:t>décharge</a:t>
            </a:r>
            <a:r>
              <a:rPr lang="en-US" sz="1600" dirty="0"/>
              <a:t>(Vitesse transition </a:t>
            </a:r>
            <a:r>
              <a:rPr lang="en-US" sz="1600" dirty="0" err="1"/>
              <a:t>allumé-éteint</a:t>
            </a:r>
            <a:r>
              <a:rPr lang="en-US" sz="1600" dirty="0"/>
              <a:t>)</a:t>
            </a:r>
            <a:endParaRPr lang="en-CA" sz="1600" dirty="0"/>
          </a:p>
          <a:p>
            <a:endParaRPr lang="en-CA" sz="1600" dirty="0"/>
          </a:p>
          <a:p>
            <a:r>
              <a:rPr lang="en-CA" sz="2000" b="1" dirty="0"/>
              <a:t>2N3055 sous optimal pour </a:t>
            </a:r>
            <a:r>
              <a:rPr lang="en-CA" sz="2000" b="1" dirty="0" err="1"/>
              <a:t>ce</a:t>
            </a:r>
            <a:r>
              <a:rPr lang="en-CA" sz="2000" b="1" dirty="0"/>
              <a:t> circuit?</a:t>
            </a:r>
          </a:p>
          <a:p>
            <a:pPr lvl="1"/>
            <a:r>
              <a:rPr lang="en-CA" sz="2000" dirty="0"/>
              <a:t>Pour des plus </a:t>
            </a:r>
            <a:r>
              <a:rPr lang="en-CA" sz="2000" dirty="0" err="1"/>
              <a:t>gros</a:t>
            </a:r>
            <a:r>
              <a:rPr lang="en-CA" sz="2000" dirty="0"/>
              <a:t> courant (15A IC max)</a:t>
            </a:r>
          </a:p>
          <a:p>
            <a:pPr lvl="1"/>
            <a:r>
              <a:rPr lang="en-CA" sz="2000" dirty="0"/>
              <a:t>Vitesse de commutation à </a:t>
            </a:r>
            <a:r>
              <a:rPr lang="en-CA" sz="2000" dirty="0" err="1"/>
              <a:t>considérer</a:t>
            </a:r>
            <a:endParaRPr lang="en-CA" sz="2000" dirty="0"/>
          </a:p>
          <a:p>
            <a:pPr lvl="1"/>
            <a:r>
              <a:rPr lang="en-CA" sz="2000" dirty="0"/>
              <a:t>Difficile d’être optimal </a:t>
            </a:r>
            <a:r>
              <a:rPr lang="en-CA" sz="2000" dirty="0" err="1"/>
              <a:t>en</a:t>
            </a:r>
            <a:r>
              <a:rPr lang="en-CA" sz="2000" dirty="0"/>
              <a:t> gain (</a:t>
            </a:r>
            <a:r>
              <a:rPr lang="en-CA" sz="2000" dirty="0" err="1"/>
              <a:t>voir</a:t>
            </a:r>
            <a:r>
              <a:rPr lang="en-CA" sz="2000" dirty="0"/>
              <a:t> avec </a:t>
            </a:r>
            <a:r>
              <a:rPr lang="en-CA" sz="2000" dirty="0" err="1"/>
              <a:t>Gummel</a:t>
            </a:r>
            <a:r>
              <a:rPr lang="en-CA" sz="2000" dirty="0"/>
              <a:t>)</a:t>
            </a:r>
            <a:endParaRPr lang="en-US" sz="2000" dirty="0"/>
          </a:p>
          <a:p>
            <a:endParaRPr lang="en-CA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166BAC-1017-63CA-07AF-A26C3CC3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B5CA46-02EC-FC6A-EEE0-8DB6B25A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234" y="850814"/>
            <a:ext cx="3629418" cy="5074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5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E9294-7C2D-E504-9CC0-25611183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8E7950-669E-8149-1A8F-ED1B266D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227" y="1536520"/>
            <a:ext cx="1995568" cy="5066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0120E43-9A82-07DE-A36F-A4A06E31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93" y="1924780"/>
            <a:ext cx="4294418" cy="25283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8C92106-CE36-0D3A-6135-823F65A23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64" y="1860772"/>
            <a:ext cx="2596727" cy="56344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DDED9E-E840-B94A-F100-1B2DA4AFA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9" y="2424213"/>
            <a:ext cx="2470142" cy="186199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D50B1E0-C5E7-DC51-145E-462CA9F7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Analyse</a:t>
            </a:r>
            <a:r>
              <a:rPr lang="en-US"/>
              <a:t> à la main premier étage(</a:t>
            </a:r>
            <a:r>
              <a:rPr lang="en-US" err="1"/>
              <a:t>Polarisation</a:t>
            </a:r>
            <a:r>
              <a:rPr lang="en-US"/>
              <a:t>)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6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5C287-5751-063A-9531-DAE70DF4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Analyse</a:t>
            </a:r>
            <a:r>
              <a:rPr lang="en-US" dirty="0"/>
              <a:t> à la main premier étage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6D7EBE-43B3-F565-006A-131A23B9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BB79CB-526C-BF65-C16B-A90115EE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17" y="1536520"/>
            <a:ext cx="4798323" cy="2934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76E5EFA-E236-727C-B59C-8E29CC8F8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17" y="4632029"/>
            <a:ext cx="3804921" cy="12683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EA8778-0CB1-3821-27E3-9DE56AE8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86" y="1572580"/>
            <a:ext cx="4123601" cy="31214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DAA5DF-7E77-1D19-2DC3-D144E2487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87" y="4730118"/>
            <a:ext cx="1865246" cy="10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E9294-7C2D-E504-9CC0-25611183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5B470F-E51B-5399-13CC-FBC440EB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071" y="980695"/>
            <a:ext cx="2525852" cy="4896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F841-BADA-7F51-A8AB-465F010E5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74"/>
          <a:stretch/>
        </p:blipFill>
        <p:spPr>
          <a:xfrm>
            <a:off x="272430" y="1919036"/>
            <a:ext cx="4703919" cy="18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B1C29-D167-0095-BF17-E9E950076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306" y="1602283"/>
            <a:ext cx="2525852" cy="1876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1BA6C-F17E-440C-CA73-222AC47E3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3" y="4343522"/>
            <a:ext cx="4375222" cy="187668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586D8A0-FC8C-16F5-1492-AEDF1A47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Analyse</a:t>
            </a:r>
            <a:r>
              <a:rPr lang="en-US"/>
              <a:t> à la main 2 étage(</a:t>
            </a:r>
            <a:r>
              <a:rPr lang="en-US" err="1"/>
              <a:t>Polarisation</a:t>
            </a:r>
            <a:r>
              <a:rPr lang="en-US"/>
              <a:t>)</a:t>
            </a:r>
            <a:endParaRPr lang="fr-CA"/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F79FD56B-1172-FDFF-FD87-36E612A94DFB}"/>
              </a:ext>
            </a:extLst>
          </p:cNvPr>
          <p:cNvSpPr txBox="1">
            <a:spLocks/>
          </p:cNvSpPr>
          <p:nvPr/>
        </p:nvSpPr>
        <p:spPr bwMode="auto">
          <a:xfrm>
            <a:off x="349077" y="1666495"/>
            <a:ext cx="113292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cap="all">
                <a:solidFill>
                  <a:schemeClr val="tx2"/>
                </a:solidFill>
                <a:latin typeface="Arial Narrow"/>
                <a:ea typeface="+mj-ea"/>
                <a:cs typeface="Arial Narrow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733" b="1">
                <a:solidFill>
                  <a:srgbClr val="000000"/>
                </a:solidFill>
                <a:latin typeface="Arial Narrow" charset="0"/>
                <a:ea typeface="ＭＳ Ｐゴシック" charset="0"/>
                <a:cs typeface="Arial Narrow" charset="0"/>
              </a:defRPr>
            </a:lvl5pPr>
            <a:lvl6pPr marL="609570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1219139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438278" algn="ctr" rtl="0" eaLnBrk="1" fontAlgn="base" hangingPunct="1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0492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000" kern="0" dirty="0"/>
              <a:t>VGS</a:t>
            </a:r>
            <a:endParaRPr lang="fr-CA" sz="2000" kern="0" dirty="0"/>
          </a:p>
        </p:txBody>
      </p:sp>
    </p:spTree>
    <p:extLst>
      <p:ext uri="{BB962C8B-B14F-4D97-AF65-F5344CB8AC3E}">
        <p14:creationId xmlns:p14="http://schemas.microsoft.com/office/powerpoint/2010/main" val="1032707243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pa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UdeS" id="{21D65A03-64AD-0F4D-A473-D500D424A07F}" vid="{E3B1D666-46DF-864A-9622-C0FA368154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F570D63A0CF042A962BF043E4F94B6" ma:contentTypeVersion="11" ma:contentTypeDescription="Crée un document." ma:contentTypeScope="" ma:versionID="22d9ece4defefd49033dc1d7688a32f9">
  <xsd:schema xmlns:xsd="http://www.w3.org/2001/XMLSchema" xmlns:xs="http://www.w3.org/2001/XMLSchema" xmlns:p="http://schemas.microsoft.com/office/2006/metadata/properties" xmlns:ns2="6134f6c4-bcde-4d4a-9f98-63119d7325c6" xmlns:ns3="c0ee7705-970b-4b1d-b89d-63260908d085" targetNamespace="http://schemas.microsoft.com/office/2006/metadata/properties" ma:root="true" ma:fieldsID="a121265f6840baea4278990de241759f" ns2:_="" ns3:_="">
    <xsd:import namespace="6134f6c4-bcde-4d4a-9f98-63119d7325c6"/>
    <xsd:import namespace="c0ee7705-970b-4b1d-b89d-63260908d0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34f6c4-bcde-4d4a-9f98-63119d7325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ee7705-970b-4b1d-b89d-63260908d0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8f2ae57-9e9d-4ba5-91a7-e41d79ccacb4}" ma:internalName="TaxCatchAll" ma:showField="CatchAllData" ma:web="c0ee7705-970b-4b1d-b89d-63260908d0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34f6c4-bcde-4d4a-9f98-63119d7325c6">
      <Terms xmlns="http://schemas.microsoft.com/office/infopath/2007/PartnerControls"/>
    </lcf76f155ced4ddcb4097134ff3c332f>
    <TaxCatchAll xmlns="c0ee7705-970b-4b1d-b89d-63260908d085" xsi:nil="true"/>
  </documentManagement>
</p:properties>
</file>

<file path=customXml/itemProps1.xml><?xml version="1.0" encoding="utf-8"?>
<ds:datastoreItem xmlns:ds="http://schemas.openxmlformats.org/officeDocument/2006/customXml" ds:itemID="{E5B1FB29-F650-44CC-A6C8-C8058E3EF4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CA145D-6C74-4FCA-9227-2919D39FA6D1}">
  <ds:schemaRefs>
    <ds:schemaRef ds:uri="6134f6c4-bcde-4d4a-9f98-63119d7325c6"/>
    <ds:schemaRef ds:uri="c0ee7705-970b-4b1d-b89d-63260908d0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7BDF65-B861-45AF-A901-B19CFBD770B5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c0ee7705-970b-4b1d-b89d-63260908d085"/>
    <ds:schemaRef ds:uri="6134f6c4-bcde-4d4a-9f98-63119d7325c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Gabarit_PPT_UdeS_16_9</Template>
  <TotalTime>0</TotalTime>
  <Words>577</Words>
  <Application>Microsoft Office PowerPoint</Application>
  <PresentationFormat>Grand écran</PresentationFormat>
  <Paragraphs>98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Calibri</vt:lpstr>
      <vt:lpstr>Cambria Math</vt:lpstr>
      <vt:lpstr>Lucida Grande</vt:lpstr>
      <vt:lpstr>Wingdings</vt:lpstr>
      <vt:lpstr>ThèmeUdeS</vt:lpstr>
      <vt:lpstr>Électronique analogique 1</vt:lpstr>
      <vt:lpstr>Schéma circuit final</vt:lpstr>
      <vt:lpstr>Étage 1 (Topologie et circuit)</vt:lpstr>
      <vt:lpstr>Présentation PowerPoint</vt:lpstr>
      <vt:lpstr>Étage 3 (Topologie et circuit)</vt:lpstr>
      <vt:lpstr>Étage 3 (Topologie et circuit)</vt:lpstr>
      <vt:lpstr>Analyse à la main premier étage(Polarisation)</vt:lpstr>
      <vt:lpstr>Analyse à la main premier étage</vt:lpstr>
      <vt:lpstr>Analyse à la main 2 étage(Polarisation)</vt:lpstr>
      <vt:lpstr>Étage 2 petit Signal</vt:lpstr>
      <vt:lpstr>Analyse à la main 3 étage(Polarisation)</vt:lpstr>
      <vt:lpstr>Analyse à la main 3 étage(Polarisation)</vt:lpstr>
      <vt:lpstr>Étage 3 petit Signal</vt:lpstr>
      <vt:lpstr>Adaptation d’impédance</vt:lpstr>
      <vt:lpstr>Corrections : Étage 1</vt:lpstr>
      <vt:lpstr>Corrections : Étage 2</vt:lpstr>
      <vt:lpstr>Corrections : Étage 3</vt:lpstr>
      <vt:lpstr>Accord d’impédance</vt:lpstr>
      <vt:lpstr>Choix pour la conception du 3e étage</vt:lpstr>
      <vt:lpstr>Courbes Caractéristiques Étage 3(plage dynamique)</vt:lpstr>
      <vt:lpstr>Courbes Caractéristiques/Gummel Étage 1-2-3</vt:lpstr>
      <vt:lpstr>Compromis</vt:lpstr>
      <vt:lpstr>Réduction des alimentations</vt:lpstr>
      <vt:lpstr>Présence de R11</vt:lpstr>
      <vt:lpstr>Stratégie de contrôle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Isabelle Handfield</dc:creator>
  <cp:lastModifiedBy>Alexis Juteau</cp:lastModifiedBy>
  <cp:revision>2</cp:revision>
  <dcterms:created xsi:type="dcterms:W3CDTF">2024-05-02T17:25:03Z</dcterms:created>
  <dcterms:modified xsi:type="dcterms:W3CDTF">2024-05-14T07:51:10Z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0x01010059F570D63A0CF042A962BF043E4F94B6</vt:lpwstr>
  </property>
  <property fmtid="{D5CDD505-2E9C-101B-9397-08002B2CF9AE}" pid="3" name="MediaServiceImageTags">
    <vt:lpwstr/>
  </property>
</Properties>
</file>